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3" r:id="rId3"/>
    <p:sldId id="257" r:id="rId4"/>
    <p:sldId id="315" r:id="rId5"/>
    <p:sldId id="329" r:id="rId6"/>
    <p:sldId id="330" r:id="rId7"/>
    <p:sldId id="331" r:id="rId8"/>
    <p:sldId id="289" r:id="rId9"/>
    <p:sldId id="264" r:id="rId10"/>
    <p:sldId id="326" r:id="rId11"/>
    <p:sldId id="265" r:id="rId12"/>
    <p:sldId id="290" r:id="rId13"/>
    <p:sldId id="280" r:id="rId14"/>
    <p:sldId id="320" r:id="rId15"/>
    <p:sldId id="286" r:id="rId16"/>
    <p:sldId id="300" r:id="rId17"/>
    <p:sldId id="291" r:id="rId18"/>
    <p:sldId id="305" r:id="rId19"/>
    <p:sldId id="323" r:id="rId20"/>
    <p:sldId id="324" r:id="rId21"/>
    <p:sldId id="327" r:id="rId22"/>
    <p:sldId id="293" r:id="rId23"/>
  </p:sldIdLst>
  <p:sldSz cx="12192000" cy="6858000"/>
  <p:notesSz cx="9872663" cy="67421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8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92224" y="0"/>
            <a:ext cx="4278154" cy="338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0AFFE-0C42-4638-B063-E9BF68587F86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03837"/>
            <a:ext cx="4278154" cy="338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592224" y="6403837"/>
            <a:ext cx="4278154" cy="338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07E15-829E-4A63-A941-205832728F6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728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8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8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A2084-D926-455F-B3A9-A0C38CEFCDB4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3363" cy="22748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87267" y="3244642"/>
            <a:ext cx="7898130" cy="26547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03837"/>
            <a:ext cx="4278154" cy="338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592224" y="6403837"/>
            <a:ext cx="4278154" cy="338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EAF6F-25CF-4A55-8F21-0C6F9E5CC4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01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EAF6F-25CF-4A55-8F21-0C6F9E5CC42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00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9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59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737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20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47420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2514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56761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189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894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377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4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876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904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228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897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439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428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13099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774437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053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957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101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1942007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144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0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2029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760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867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881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47187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284673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6912585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159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465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19921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732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7885807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8201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1909715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645609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0027575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41765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624663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18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205570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78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824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4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23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0425B83-9621-4DD9-8F35-8436B211792C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30CD7D-44A1-4240-9FAD-79DA75B92DBA}" type="datetimeFigureOut">
              <a:rPr lang="de-DE" smtClean="0"/>
              <a:t>05.11.2024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0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56">
          <p15:clr>
            <a:srgbClr val="F26B43"/>
          </p15:clr>
        </p15:guide>
        <p15:guide id="4" pos="7224">
          <p15:clr>
            <a:srgbClr val="F26B43"/>
          </p15:clr>
        </p15:guide>
        <p15:guide id="5" orient="horz" pos="1056">
          <p15:clr>
            <a:srgbClr val="F26B43"/>
          </p15:clr>
        </p15:guide>
        <p15:guide id="6" orient="horz" pos="592">
          <p15:clr>
            <a:srgbClr val="F26B43"/>
          </p15:clr>
        </p15:guide>
        <p15:guide id="7" orient="horz" pos="3976">
          <p15:clr>
            <a:srgbClr val="F26B43"/>
          </p15:clr>
        </p15:guide>
        <p15:guide id="8" orient="horz" pos="904">
          <p15:clr>
            <a:srgbClr val="F26B43"/>
          </p15:clr>
        </p15:guide>
        <p15:guide id="9" pos="2560">
          <p15:clr>
            <a:srgbClr val="F26B43"/>
          </p15:clr>
        </p15:guide>
        <p15:guide id="10" pos="5120">
          <p15:clr>
            <a:srgbClr val="F26B43"/>
          </p15:clr>
        </p15:guide>
        <p15:guide id="11" pos="2784">
          <p15:clr>
            <a:srgbClr val="F26B43"/>
          </p15:clr>
        </p15:guide>
        <p15:guide id="12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11.png"/><Relationship Id="rId4" Type="http://schemas.openxmlformats.org/officeDocument/2006/relationships/image" Target="../media/image32.pn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Heute beginnen wir mit Trainingseinheit 1: </a:t>
            </a:r>
          </a:p>
          <a:p>
            <a:r>
              <a:rPr lang="de-DE" b="1" dirty="0"/>
              <a:t>Zuschreibungsstil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6934" r="7183" b="16552"/>
          <a:stretch/>
        </p:blipFill>
        <p:spPr>
          <a:xfrm>
            <a:off x="2998631" y="953037"/>
            <a:ext cx="6194738" cy="32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2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unterscheiden grundsätzlich zwischen drei Zuschreibungsstilen: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719400" y="1674000"/>
            <a:ext cx="5196001" cy="4644000"/>
          </a:xfrm>
        </p:spPr>
        <p:txBody>
          <a:bodyPr/>
          <a:lstStyle/>
          <a:p>
            <a:endParaRPr lang="de-DE" sz="2400" dirty="0"/>
          </a:p>
          <a:p>
            <a:pPr>
              <a:buClrTx/>
            </a:pPr>
            <a:endParaRPr lang="de-DE" sz="2400" dirty="0"/>
          </a:p>
          <a:p>
            <a:pPr marL="355500" indent="-342900">
              <a:buClrTx/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55500" indent="-342900">
              <a:buClrTx/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cxnSp>
        <p:nvCxnSpPr>
          <p:cNvPr id="12" name="Gerade Verbindung mit Pfeil 11"/>
          <p:cNvCxnSpPr>
            <a:cxnSpLocks/>
          </p:cNvCxnSpPr>
          <p:nvPr/>
        </p:nvCxnSpPr>
        <p:spPr>
          <a:xfrm>
            <a:off x="4692080" y="5500068"/>
            <a:ext cx="3002136" cy="1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V="1">
            <a:off x="4792775" y="1890647"/>
            <a:ext cx="2797939" cy="1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cxnSpLocks/>
          </p:cNvCxnSpPr>
          <p:nvPr/>
        </p:nvCxnSpPr>
        <p:spPr>
          <a:xfrm flipV="1">
            <a:off x="2579614" y="3781028"/>
            <a:ext cx="5042543" cy="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Wolkenförmige Legende 26"/>
          <p:cNvSpPr/>
          <p:nvPr/>
        </p:nvSpPr>
        <p:spPr>
          <a:xfrm>
            <a:off x="7694216" y="3062788"/>
            <a:ext cx="2711504" cy="1415531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2"/>
                </a:solidFill>
              </a:rPr>
              <a:t>Typisch, er hat sich schon wieder in der Zeit vertan, so ein Schussel…</a:t>
            </a:r>
          </a:p>
        </p:txBody>
      </p:sp>
      <p:sp>
        <p:nvSpPr>
          <p:cNvPr id="28" name="Wolkenförmige Legende 27"/>
          <p:cNvSpPr/>
          <p:nvPr/>
        </p:nvSpPr>
        <p:spPr>
          <a:xfrm flipH="1">
            <a:off x="7590714" y="1347913"/>
            <a:ext cx="2811321" cy="1459916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2"/>
                </a:solidFill>
              </a:rPr>
              <a:t>Wahrscheinlich hatte er auf dem Weg eine Panne, hoffentlich ist ihm nichts passiert… </a:t>
            </a:r>
          </a:p>
        </p:txBody>
      </p:sp>
      <p:sp>
        <p:nvSpPr>
          <p:cNvPr id="29" name="Wolkenförmige Legende 28"/>
          <p:cNvSpPr/>
          <p:nvPr/>
        </p:nvSpPr>
        <p:spPr>
          <a:xfrm flipH="1">
            <a:off x="7694216" y="4733278"/>
            <a:ext cx="2883434" cy="1711541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2"/>
                </a:solidFill>
              </a:rPr>
              <a:t>Das war ja klar, dass er mich warten lässt. Warum sollte jemand Rücksicht auf mich nehmen? Ich bin sowieso nichts wert…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42417C-976E-4DD7-9F45-3D9C0E1AF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032" y="2699382"/>
            <a:ext cx="9309100" cy="32258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DA1F15E-2F6A-4EDA-B9E5-79AFE6122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7" r="49706"/>
          <a:stretch/>
        </p:blipFill>
        <p:spPr>
          <a:xfrm>
            <a:off x="2739044" y="4506708"/>
            <a:ext cx="1820921" cy="258746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DA1EE04-032E-4C01-BB33-555A3190D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37" r="1186"/>
          <a:stretch/>
        </p:blipFill>
        <p:spPr>
          <a:xfrm>
            <a:off x="878830" y="2807829"/>
            <a:ext cx="1700784" cy="258746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B5EE295-54A4-4B8C-8339-CFA91C547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5" t="6942" r="26117"/>
          <a:stretch/>
        </p:blipFill>
        <p:spPr>
          <a:xfrm>
            <a:off x="3050692" y="1164970"/>
            <a:ext cx="1700784" cy="24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7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Gut zu wissen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096000" y="1674000"/>
            <a:ext cx="5194800" cy="3577269"/>
          </a:xfrm>
        </p:spPr>
        <p:txBody>
          <a:bodyPr/>
          <a:lstStyle/>
          <a:p>
            <a:endParaRPr lang="de-DE" dirty="0"/>
          </a:p>
          <a:p>
            <a:pPr marL="2983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Es gibt also drei Zuschreibungsstile:</a:t>
            </a:r>
          </a:p>
          <a:p>
            <a:pPr>
              <a:buClrTx/>
            </a:pPr>
            <a:endParaRPr lang="de-DE" dirty="0"/>
          </a:p>
          <a:p>
            <a:pPr>
              <a:buClrTx/>
            </a:pPr>
            <a:endParaRPr lang="de-DE" dirty="0"/>
          </a:p>
          <a:p>
            <a:pPr>
              <a:buClrTx/>
            </a:pPr>
            <a:endParaRPr lang="de-DE" sz="600" dirty="0"/>
          </a:p>
          <a:p>
            <a:pPr marL="2983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Meistens nutzen wir nur ein Zuschreibungsstil. Wir glauben also an nur eine Ursache. </a:t>
            </a:r>
          </a:p>
          <a:p>
            <a:pPr marL="2983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Aber manchmal können mehrere Ursachen für etwas verantwortlich sein.</a:t>
            </a:r>
          </a:p>
          <a:p>
            <a:pPr>
              <a:buClrTx/>
            </a:pPr>
            <a:r>
              <a:rPr lang="de-DE" dirty="0"/>
              <a:t> </a:t>
            </a:r>
          </a:p>
          <a:p>
            <a:r>
              <a:rPr lang="de-DE" dirty="0"/>
              <a:t> 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983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719400" y="3336103"/>
            <a:ext cx="4775709" cy="659897"/>
          </a:xfrm>
        </p:spPr>
        <p:txBody>
          <a:bodyPr/>
          <a:lstStyle/>
          <a:p>
            <a:r>
              <a:rPr lang="de-DE" sz="4000" b="1" dirty="0">
                <a:solidFill>
                  <a:schemeClr val="tx2"/>
                </a:solidFill>
              </a:rPr>
              <a:t>Zuschreibungsstil</a:t>
            </a:r>
            <a:r>
              <a:rPr lang="de-DE" sz="4000" dirty="0"/>
              <a:t> </a:t>
            </a:r>
          </a:p>
        </p:txBody>
      </p:sp>
      <p:grpSp>
        <p:nvGrpSpPr>
          <p:cNvPr id="22" name="Gruppieren 21"/>
          <p:cNvGrpSpPr/>
          <p:nvPr/>
        </p:nvGrpSpPr>
        <p:grpSpPr>
          <a:xfrm>
            <a:off x="7658313" y="2561608"/>
            <a:ext cx="1034233" cy="964293"/>
            <a:chOff x="4332686" y="3297350"/>
            <a:chExt cx="3104864" cy="3043366"/>
          </a:xfrm>
        </p:grpSpPr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2686" y="3297350"/>
              <a:ext cx="3104864" cy="3043366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133" y="4121239"/>
              <a:ext cx="1544690" cy="1413040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258DFBE5-6F3A-4295-B277-544E774EA3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r="558" b="29625"/>
          <a:stretch/>
        </p:blipFill>
        <p:spPr>
          <a:xfrm>
            <a:off x="6583012" y="2486492"/>
            <a:ext cx="3226539" cy="10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27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19400" y="261257"/>
            <a:ext cx="8703274" cy="8795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2800" dirty="0">
                <a:solidFill>
                  <a:schemeClr val="tx2"/>
                </a:solidFill>
              </a:rPr>
              <a:t>	</a:t>
            </a:r>
            <a:r>
              <a:rPr lang="de-DE" dirty="0">
                <a:solidFill>
                  <a:schemeClr val="tx2"/>
                </a:solidFill>
              </a:rPr>
              <a:t>Welche Probleme können bei </a:t>
            </a:r>
            <a:br>
              <a:rPr lang="de-DE" sz="2800" dirty="0">
                <a:solidFill>
                  <a:schemeClr val="tx2"/>
                </a:solidFill>
              </a:rPr>
            </a:br>
            <a:r>
              <a:rPr lang="de-DE" sz="4000" dirty="0">
                <a:solidFill>
                  <a:schemeClr val="tx2"/>
                </a:solidFill>
              </a:rPr>
              <a:t>3.</a:t>
            </a:r>
            <a:r>
              <a:rPr lang="de-DE" dirty="0">
                <a:solidFill>
                  <a:schemeClr val="tx2"/>
                </a:solidFill>
              </a:rPr>
              <a:t>	Zuschreibungsstilen entstehen?</a:t>
            </a:r>
          </a:p>
        </p:txBody>
      </p:sp>
      <p:pic>
        <p:nvPicPr>
          <p:cNvPr id="4" name="Grafik 3"/>
          <p:cNvPicPr/>
          <p:nvPr/>
        </p:nvPicPr>
        <p:blipFill>
          <a:blip r:embed="rId2"/>
          <a:stretch>
            <a:fillRect/>
          </a:stretch>
        </p:blipFill>
        <p:spPr>
          <a:xfrm>
            <a:off x="9640389" y="0"/>
            <a:ext cx="2551611" cy="6858000"/>
          </a:xfrm>
          <a:prstGeom prst="rect">
            <a:avLst/>
          </a:prstGeom>
        </p:spPr>
      </p:pic>
      <p:sp>
        <p:nvSpPr>
          <p:cNvPr id="5" name="Pfeil nach rechts 4"/>
          <p:cNvSpPr/>
          <p:nvPr/>
        </p:nvSpPr>
        <p:spPr>
          <a:xfrm>
            <a:off x="8821783" y="3429000"/>
            <a:ext cx="818606" cy="5225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65" y="452846"/>
            <a:ext cx="520328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/>
                </a:solidFill>
              </a:rPr>
              <a:t>Welche Probleme können bei Zuschreibungsstilen entstehen?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t="4016"/>
          <a:stretch/>
        </p:blipFill>
        <p:spPr>
          <a:xfrm>
            <a:off x="719400" y="1711445"/>
            <a:ext cx="3947832" cy="266466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316" y="4210282"/>
            <a:ext cx="2622144" cy="1699949"/>
          </a:xfrm>
          <a:prstGeom prst="rect">
            <a:avLst/>
          </a:prstGeom>
        </p:spPr>
      </p:pic>
      <p:sp>
        <p:nvSpPr>
          <p:cNvPr id="7" name="Ovale Legende 6"/>
          <p:cNvSpPr/>
          <p:nvPr/>
        </p:nvSpPr>
        <p:spPr>
          <a:xfrm flipH="1">
            <a:off x="9208394" y="1971477"/>
            <a:ext cx="2746041" cy="2238805"/>
          </a:xfrm>
          <a:prstGeom prst="wedgeEllipseCallou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Hätten Sie besser aufgepasst, wäre es zu keinem Gegentor gekommen!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510" y="3390142"/>
            <a:ext cx="1885950" cy="581025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6137836" y="1458981"/>
            <a:ext cx="3263741" cy="3862321"/>
            <a:chOff x="6189352" y="2279990"/>
            <a:chExt cx="2844508" cy="3293776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9352" y="2418234"/>
              <a:ext cx="2436159" cy="3155532"/>
            </a:xfrm>
            <a:prstGeom prst="rect">
              <a:avLst/>
            </a:prstGeom>
          </p:spPr>
        </p:pic>
        <p:sp>
          <p:nvSpPr>
            <p:cNvPr id="14" name="Wolkenförmige Legende 13"/>
            <p:cNvSpPr/>
            <p:nvPr/>
          </p:nvSpPr>
          <p:spPr>
            <a:xfrm>
              <a:off x="7804079" y="2279990"/>
              <a:ext cx="1229781" cy="763788"/>
            </a:xfrm>
            <a:prstGeom prst="cloudCallou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1" dirty="0">
                  <a:solidFill>
                    <a:schemeClr val="tx1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397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/>
                </a:solidFill>
              </a:rPr>
              <a:t>Welche Probleme können bei Zuschreibungsstilen entstehen?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11" y="2170795"/>
            <a:ext cx="2737001" cy="3212527"/>
          </a:xfrm>
          <a:prstGeom prst="rect">
            <a:avLst/>
          </a:prstGeom>
        </p:spPr>
      </p:pic>
      <p:sp>
        <p:nvSpPr>
          <p:cNvPr id="9" name="Wolkenförmige Legende 8"/>
          <p:cNvSpPr/>
          <p:nvPr/>
        </p:nvSpPr>
        <p:spPr>
          <a:xfrm>
            <a:off x="2426872" y="1711445"/>
            <a:ext cx="1526941" cy="1070181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4687933" y="1499957"/>
            <a:ext cx="2368546" cy="4554201"/>
            <a:chOff x="7496631" y="1397757"/>
            <a:chExt cx="2368546" cy="4554201"/>
          </a:xfrm>
        </p:grpSpPr>
        <p:sp>
          <p:nvSpPr>
            <p:cNvPr id="11" name="Wolkenförmige Legende 10"/>
            <p:cNvSpPr/>
            <p:nvPr/>
          </p:nvSpPr>
          <p:spPr>
            <a:xfrm>
              <a:off x="7496631" y="3035899"/>
              <a:ext cx="2329314" cy="1299411"/>
            </a:xfrm>
            <a:prstGeom prst="cloudCallou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2"/>
                  </a:solidFill>
                </a:rPr>
                <a:t>Ich bin nicht Schuld! Der Torwart hätte den Ball halten müssen!</a:t>
              </a:r>
            </a:p>
          </p:txBody>
        </p:sp>
        <p:sp>
          <p:nvSpPr>
            <p:cNvPr id="12" name="Wolkenförmige Legende 11"/>
            <p:cNvSpPr/>
            <p:nvPr/>
          </p:nvSpPr>
          <p:spPr>
            <a:xfrm flipH="1">
              <a:off x="7505230" y="1397757"/>
              <a:ext cx="2351348" cy="1299411"/>
            </a:xfrm>
            <a:prstGeom prst="cloudCallou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2"/>
                  </a:solidFill>
                </a:rPr>
                <a:t>Das war allein mein Fehler! Ich muss mich entschuldigen. Ich fühle mich schrecklich.</a:t>
              </a:r>
            </a:p>
          </p:txBody>
        </p:sp>
        <p:sp>
          <p:nvSpPr>
            <p:cNvPr id="13" name="Wolkenförmige Legende 12"/>
            <p:cNvSpPr/>
            <p:nvPr/>
          </p:nvSpPr>
          <p:spPr>
            <a:xfrm flipH="1">
              <a:off x="7496631" y="4667665"/>
              <a:ext cx="2368546" cy="1284293"/>
            </a:xfrm>
            <a:prstGeom prst="cloudCallou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2"/>
                  </a:solidFill>
                </a:rPr>
                <a:t>Das war eine sehr stressige Situation. Da kann es schon mal schiefgehen.</a:t>
              </a:r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F9394545-5130-439F-9F04-2B2A87FB44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7" r="49706" b="26298"/>
          <a:stretch/>
        </p:blipFill>
        <p:spPr>
          <a:xfrm>
            <a:off x="8283425" y="1229551"/>
            <a:ext cx="1679180" cy="17585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A2B8D5F-44DA-4BC7-8E19-BBE94E8CE4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9" r="25516" b="26298"/>
          <a:stretch/>
        </p:blipFill>
        <p:spPr>
          <a:xfrm>
            <a:off x="8397149" y="4539982"/>
            <a:ext cx="1565456" cy="175857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826ADC9-3591-4040-8AB2-BD72D73EF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5" t="7353" r="1340" b="29527"/>
          <a:stretch/>
        </p:blipFill>
        <p:spPr>
          <a:xfrm>
            <a:off x="8357917" y="3034768"/>
            <a:ext cx="1565456" cy="150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0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 kann auch mehr als nur eine Ursache als Erklärung nutzen.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652" y="2218126"/>
            <a:ext cx="2737001" cy="3212527"/>
          </a:xfrm>
          <a:prstGeom prst="rect">
            <a:avLst/>
          </a:prstGeom>
        </p:spPr>
      </p:pic>
      <p:sp>
        <p:nvSpPr>
          <p:cNvPr id="7" name="Wolkenförmige Legende 6"/>
          <p:cNvSpPr/>
          <p:nvPr/>
        </p:nvSpPr>
        <p:spPr>
          <a:xfrm>
            <a:off x="3950941" y="1261537"/>
            <a:ext cx="2993027" cy="1694055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2"/>
                </a:solidFill>
              </a:rPr>
              <a:t>Das hätte ich verhindern können. Die Situation ist blöd gelaufen!</a:t>
            </a:r>
          </a:p>
          <a:p>
            <a:pPr algn="ctr"/>
            <a:r>
              <a:rPr lang="de-DE" sz="1200" dirty="0">
                <a:solidFill>
                  <a:schemeClr val="tx2"/>
                </a:solidFill>
              </a:rPr>
              <a:t>Dafür habe ich so manche andere 100%ige Torchance vereitelt.</a:t>
            </a:r>
          </a:p>
        </p:txBody>
      </p:sp>
      <p:sp>
        <p:nvSpPr>
          <p:cNvPr id="3" name="Plus 2"/>
          <p:cNvSpPr/>
          <p:nvPr/>
        </p:nvSpPr>
        <p:spPr>
          <a:xfrm>
            <a:off x="7588208" y="3516941"/>
            <a:ext cx="740228" cy="696686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8328436" y="3135338"/>
            <a:ext cx="1538360" cy="1486512"/>
            <a:chOff x="-451817" y="416230"/>
            <a:chExt cx="4714723" cy="4621338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451817" y="416230"/>
              <a:ext cx="4714723" cy="4621338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6147" y="1018666"/>
              <a:ext cx="2698795" cy="3314507"/>
            </a:xfrm>
            <a:prstGeom prst="ellipse">
              <a:avLst/>
            </a:prstGeom>
          </p:spPr>
        </p:pic>
      </p:grpSp>
      <p:grpSp>
        <p:nvGrpSpPr>
          <p:cNvPr id="18" name="Gruppieren 17"/>
          <p:cNvGrpSpPr/>
          <p:nvPr/>
        </p:nvGrpSpPr>
        <p:grpSpPr>
          <a:xfrm>
            <a:off x="6058033" y="3108718"/>
            <a:ext cx="1530175" cy="1513132"/>
            <a:chOff x="951982" y="962410"/>
            <a:chExt cx="3104864" cy="2989827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1982" y="962410"/>
              <a:ext cx="3104864" cy="2989827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885" y="1626317"/>
              <a:ext cx="1298967" cy="1671033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02634F97-FD0A-415D-B1FA-B375B9E96A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9" r="25516" b="26298"/>
          <a:stretch/>
        </p:blipFill>
        <p:spPr>
          <a:xfrm>
            <a:off x="8328436" y="2999308"/>
            <a:ext cx="1565456" cy="175857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C0A05A9-B1E3-4497-B139-1D788C3431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1" t="-1" r="50734" b="26298"/>
          <a:stretch/>
        </p:blipFill>
        <p:spPr>
          <a:xfrm>
            <a:off x="6023121" y="3039673"/>
            <a:ext cx="1565456" cy="17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94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 ist das erkennen von Zuschreibungsstilen so wichtig?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>
          <a:xfrm>
            <a:off x="719399" y="2007375"/>
            <a:ext cx="5196001" cy="540000"/>
          </a:xfrm>
        </p:spPr>
        <p:txBody>
          <a:bodyPr/>
          <a:lstStyle/>
          <a:p>
            <a:r>
              <a:rPr lang="de-DE" b="0" u="sng" dirty="0"/>
              <a:t>Was passiert in einer Psychose?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>
          <a:xfrm>
            <a:off x="719400" y="2473235"/>
            <a:ext cx="5196001" cy="1184366"/>
          </a:xfrm>
        </p:spPr>
        <p:txBody>
          <a:bodyPr/>
          <a:lstStyle/>
          <a:p>
            <a:pPr marL="2983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de-DE" dirty="0"/>
              <a:t>Wenn etwas schlechtes passiert, schreibt man die Ursache den anderen zu.</a:t>
            </a:r>
          </a:p>
          <a:p>
            <a:pPr marL="2983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de-DE" dirty="0"/>
              <a:t>Aber auch wenn etwas Gutes passiert, schreibt man die Ursache der Situation zu.</a:t>
            </a:r>
          </a:p>
          <a:p>
            <a:pPr marL="2983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endParaRPr lang="de-DE" dirty="0"/>
          </a:p>
          <a:p>
            <a:pPr marL="2983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endParaRPr lang="de-DE" dirty="0"/>
          </a:p>
          <a:p>
            <a:pPr marL="2983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spcBef>
                <a:spcPts val="0"/>
              </a:spcBef>
              <a:buClrTx/>
            </a:pPr>
            <a:endParaRPr lang="de-DE" dirty="0"/>
          </a:p>
          <a:p>
            <a:pPr marL="298350" indent="-285750">
              <a:buClrTx/>
              <a:buFont typeface="Arial" panose="020B0604020202020204" pitchFamily="34" charset="0"/>
              <a:buChar char="•"/>
            </a:pPr>
            <a:endParaRPr lang="de-DE" dirty="0"/>
          </a:p>
          <a:p>
            <a:pPr marL="298350" indent="-285750">
              <a:buClrTx/>
              <a:buFont typeface="Arial" panose="020B0604020202020204" pitchFamily="34" charset="0"/>
              <a:buChar char="•"/>
            </a:pPr>
            <a:endParaRPr lang="de-DE" dirty="0"/>
          </a:p>
          <a:p>
            <a:pPr marL="298350" indent="-285750">
              <a:buClrTx/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13" name="Untertitel 12"/>
          <p:cNvSpPr>
            <a:spLocks noGrp="1"/>
          </p:cNvSpPr>
          <p:nvPr>
            <p:ph type="subTitle" idx="13"/>
          </p:nvPr>
        </p:nvSpPr>
        <p:spPr>
          <a:xfrm>
            <a:off x="719399" y="1105137"/>
            <a:ext cx="10753200" cy="366609"/>
          </a:xfrm>
        </p:spPr>
        <p:txBody>
          <a:bodyPr/>
          <a:lstStyle/>
          <a:p>
            <a:r>
              <a:rPr lang="de-DE" dirty="0"/>
              <a:t>Menschen mit einer Psychose verfolgen meistens nur einen Zuschreibungsstil: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r="2835"/>
          <a:stretch/>
        </p:blipFill>
        <p:spPr>
          <a:xfrm>
            <a:off x="7805032" y="3967720"/>
            <a:ext cx="3264660" cy="221703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437524" y="45959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Tx/>
            </a:pPr>
            <a:r>
              <a:rPr lang="de-DE" dirty="0"/>
              <a:t>Dieser Zuschreibungsstil kann zu zwischenmenschlichen Problemen führen!</a:t>
            </a:r>
          </a:p>
        </p:txBody>
      </p:sp>
      <p:sp>
        <p:nvSpPr>
          <p:cNvPr id="14" name="Wolkenförmige Legende 13"/>
          <p:cNvSpPr/>
          <p:nvPr/>
        </p:nvSpPr>
        <p:spPr>
          <a:xfrm>
            <a:off x="9109165" y="1288441"/>
            <a:ext cx="3082835" cy="2783254"/>
          </a:xfrm>
          <a:prstGeom prst="cloud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Ich bin mir ganz sicher, dass die Nachbarin mich aus dem Haus ekeln will. Ständig fragt sie wie es mir geht. Sie berichtet sicher dem BND!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" name="Wolkenförmige Legende 10"/>
          <p:cNvSpPr/>
          <p:nvPr/>
        </p:nvSpPr>
        <p:spPr>
          <a:xfrm flipH="1">
            <a:off x="6095999" y="1471746"/>
            <a:ext cx="3264660" cy="2741745"/>
          </a:xfrm>
          <a:prstGeom prst="cloudCallo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sz="1600" dirty="0">
                <a:solidFill>
                  <a:schemeClr val="tx1"/>
                </a:solidFill>
              </a:rPr>
              <a:t>Heute war ein Brief von der Nachbarin in meinem Briefkasten. Das hat der Postbote mit Absicht gemacht. Er und die Nachbarin stecken unter einer Decke!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2704603" y="5242290"/>
            <a:ext cx="1561841" cy="1430515"/>
            <a:chOff x="4332686" y="3297350"/>
            <a:chExt cx="3104864" cy="3043366"/>
          </a:xfrm>
        </p:grpSpPr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2686" y="3297350"/>
              <a:ext cx="3104864" cy="3043366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133" y="4121239"/>
              <a:ext cx="1544690" cy="1413040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1B720EC0-2D92-4484-BF4A-A98B8A095C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0" t="5988" r="838" b="26298"/>
          <a:stretch/>
        </p:blipFill>
        <p:spPr>
          <a:xfrm>
            <a:off x="2704602" y="5242290"/>
            <a:ext cx="1561841" cy="16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09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19400" y="261257"/>
            <a:ext cx="8703274" cy="8795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2800" dirty="0">
                <a:solidFill>
                  <a:schemeClr val="tx2"/>
                </a:solidFill>
              </a:rPr>
              <a:t>	</a:t>
            </a:r>
            <a:br>
              <a:rPr lang="de-DE" sz="2800" dirty="0">
                <a:solidFill>
                  <a:schemeClr val="tx2"/>
                </a:solidFill>
              </a:rPr>
            </a:br>
            <a:r>
              <a:rPr lang="de-DE" sz="4000" dirty="0">
                <a:solidFill>
                  <a:schemeClr val="tx2"/>
                </a:solidFill>
              </a:rPr>
              <a:t>4.</a:t>
            </a:r>
            <a:r>
              <a:rPr lang="de-DE" sz="2800" dirty="0">
                <a:solidFill>
                  <a:schemeClr val="tx2"/>
                </a:solidFill>
              </a:rPr>
              <a:t> </a:t>
            </a:r>
            <a:r>
              <a:rPr lang="de-DE" dirty="0"/>
              <a:t>Übungen zu Zuschreibungsstile</a:t>
            </a:r>
          </a:p>
        </p:txBody>
      </p:sp>
      <p:pic>
        <p:nvPicPr>
          <p:cNvPr id="4" name="Grafik 3"/>
          <p:cNvPicPr/>
          <p:nvPr/>
        </p:nvPicPr>
        <p:blipFill>
          <a:blip r:embed="rId2"/>
          <a:stretch>
            <a:fillRect/>
          </a:stretch>
        </p:blipFill>
        <p:spPr>
          <a:xfrm>
            <a:off x="9640389" y="0"/>
            <a:ext cx="2551611" cy="6858000"/>
          </a:xfrm>
          <a:prstGeom prst="rect">
            <a:avLst/>
          </a:prstGeom>
        </p:spPr>
      </p:pic>
      <p:sp>
        <p:nvSpPr>
          <p:cNvPr id="5" name="Pfeil nach rechts 4"/>
          <p:cNvSpPr/>
          <p:nvPr/>
        </p:nvSpPr>
        <p:spPr>
          <a:xfrm>
            <a:off x="8821783" y="4787537"/>
            <a:ext cx="818606" cy="5225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87" y="705227"/>
            <a:ext cx="439239" cy="35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32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Sie gehen im Park an Leuten vorbei. Plötzlich lacht die Gruppe ganz laut.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4450" y="1789909"/>
            <a:ext cx="5968150" cy="333943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647508" y="29739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848530" y="1789909"/>
            <a:ext cx="4126930" cy="3591987"/>
            <a:chOff x="848530" y="1789909"/>
            <a:chExt cx="4126930" cy="3591987"/>
          </a:xfrm>
        </p:grpSpPr>
        <p:grpSp>
          <p:nvGrpSpPr>
            <p:cNvPr id="17" name="Gruppieren 16"/>
            <p:cNvGrpSpPr/>
            <p:nvPr/>
          </p:nvGrpSpPr>
          <p:grpSpPr>
            <a:xfrm>
              <a:off x="848530" y="1789909"/>
              <a:ext cx="1565456" cy="1478229"/>
              <a:chOff x="-451817" y="416230"/>
              <a:chExt cx="4714723" cy="4621338"/>
            </a:xfrm>
          </p:grpSpPr>
          <p:pic>
            <p:nvPicPr>
              <p:cNvPr id="18" name="Grafik 17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451817" y="416230"/>
                <a:ext cx="4714723" cy="4621338"/>
              </a:xfrm>
              <a:prstGeom prst="rect">
                <a:avLst/>
              </a:prstGeom>
            </p:spPr>
          </p:pic>
          <p:pic>
            <p:nvPicPr>
              <p:cNvPr id="19" name="Grafik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6147" y="1018666"/>
                <a:ext cx="2698795" cy="3314507"/>
              </a:xfrm>
              <a:prstGeom prst="ellipse">
                <a:avLst/>
              </a:prstGeom>
            </p:spPr>
          </p:pic>
        </p:grpSp>
        <p:grpSp>
          <p:nvGrpSpPr>
            <p:cNvPr id="20" name="Gruppieren 19"/>
            <p:cNvGrpSpPr/>
            <p:nvPr/>
          </p:nvGrpSpPr>
          <p:grpSpPr>
            <a:xfrm>
              <a:off x="3418334" y="1789909"/>
              <a:ext cx="1557126" cy="1504700"/>
              <a:chOff x="951982" y="962410"/>
              <a:chExt cx="3104864" cy="2989827"/>
            </a:xfrm>
          </p:grpSpPr>
          <p:pic>
            <p:nvPicPr>
              <p:cNvPr id="21" name="Grafik 20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51982" y="962410"/>
                <a:ext cx="3104864" cy="2989827"/>
              </a:xfrm>
              <a:prstGeom prst="rect">
                <a:avLst/>
              </a:prstGeom>
            </p:spPr>
          </p:pic>
          <p:pic>
            <p:nvPicPr>
              <p:cNvPr id="22" name="Grafik 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9885" y="1626317"/>
                <a:ext cx="1298967" cy="1671033"/>
              </a:xfrm>
              <a:prstGeom prst="rect">
                <a:avLst/>
              </a:prstGeom>
            </p:spPr>
          </p:pic>
        </p:grpSp>
        <p:grpSp>
          <p:nvGrpSpPr>
            <p:cNvPr id="23" name="Gruppieren 22"/>
            <p:cNvGrpSpPr/>
            <p:nvPr/>
          </p:nvGrpSpPr>
          <p:grpSpPr>
            <a:xfrm>
              <a:off x="2089111" y="3877196"/>
              <a:ext cx="1565456" cy="1504700"/>
              <a:chOff x="4332686" y="3297350"/>
              <a:chExt cx="3104864" cy="3043366"/>
            </a:xfrm>
          </p:grpSpPr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32686" y="3297350"/>
                <a:ext cx="3104864" cy="3043366"/>
              </a:xfrm>
              <a:prstGeom prst="rect">
                <a:avLst/>
              </a:prstGeom>
            </p:spPr>
          </p:pic>
          <p:pic>
            <p:nvPicPr>
              <p:cNvPr id="25" name="Grafik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133" y="4121239"/>
                <a:ext cx="1544690" cy="1413040"/>
              </a:xfrm>
              <a:prstGeom prst="rect">
                <a:avLst/>
              </a:prstGeom>
            </p:spPr>
          </p:pic>
        </p:grpSp>
        <p:sp>
          <p:nvSpPr>
            <p:cNvPr id="26" name="Interaktive Schaltfläche: Hilfe 25">
              <a:hlinkClick r:id="" action="ppaction://noaction" highlightClick="1"/>
            </p:cNvPr>
            <p:cNvSpPr/>
            <p:nvPr/>
          </p:nvSpPr>
          <p:spPr>
            <a:xfrm>
              <a:off x="2435365" y="2993473"/>
              <a:ext cx="907958" cy="711424"/>
            </a:xfrm>
            <a:prstGeom prst="actionButtonHel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D7EB2F04-EA8D-4AEB-861E-D0D3B303A8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0" t="5988" r="838" b="26298"/>
          <a:stretch/>
        </p:blipFill>
        <p:spPr>
          <a:xfrm>
            <a:off x="2089111" y="3877196"/>
            <a:ext cx="1581153" cy="1635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6369D0B-1CD7-4A7F-AFCA-3CE3B4DBC0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3" t="5988" r="25613" b="26298"/>
          <a:stretch/>
        </p:blipFill>
        <p:spPr>
          <a:xfrm>
            <a:off x="848530" y="1734404"/>
            <a:ext cx="1565456" cy="161571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4A71E58-2C4B-404F-A404-3A13A9A618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8" t="5988" r="50475" b="26298"/>
          <a:stretch/>
        </p:blipFill>
        <p:spPr>
          <a:xfrm>
            <a:off x="3423009" y="1768549"/>
            <a:ext cx="1547776" cy="16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2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Seit ich in der Klinik bin, habe ich zugenommen. 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7008" y="1655273"/>
            <a:ext cx="4911952" cy="4099247"/>
          </a:xfrm>
          <a:prstGeom prst="rect">
            <a:avLst/>
          </a:prstGeom>
        </p:spPr>
      </p:pic>
      <p:grpSp>
        <p:nvGrpSpPr>
          <p:cNvPr id="26" name="Gruppieren 25"/>
          <p:cNvGrpSpPr/>
          <p:nvPr/>
        </p:nvGrpSpPr>
        <p:grpSpPr>
          <a:xfrm>
            <a:off x="848530" y="1789909"/>
            <a:ext cx="4126930" cy="3591987"/>
            <a:chOff x="848530" y="1789909"/>
            <a:chExt cx="4126930" cy="3591987"/>
          </a:xfrm>
        </p:grpSpPr>
        <p:grpSp>
          <p:nvGrpSpPr>
            <p:cNvPr id="27" name="Gruppieren 26"/>
            <p:cNvGrpSpPr/>
            <p:nvPr/>
          </p:nvGrpSpPr>
          <p:grpSpPr>
            <a:xfrm>
              <a:off x="848530" y="1789909"/>
              <a:ext cx="1565456" cy="1478229"/>
              <a:chOff x="-451817" y="416230"/>
              <a:chExt cx="4714723" cy="4621338"/>
            </a:xfrm>
          </p:grpSpPr>
          <p:pic>
            <p:nvPicPr>
              <p:cNvPr id="35" name="Grafik 34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451817" y="416230"/>
                <a:ext cx="4714723" cy="4621338"/>
              </a:xfrm>
              <a:prstGeom prst="rect">
                <a:avLst/>
              </a:prstGeom>
            </p:spPr>
          </p:pic>
          <p:pic>
            <p:nvPicPr>
              <p:cNvPr id="36" name="Grafik 3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6147" y="1018666"/>
                <a:ext cx="2698795" cy="3314507"/>
              </a:xfrm>
              <a:prstGeom prst="ellipse">
                <a:avLst/>
              </a:prstGeom>
            </p:spPr>
          </p:pic>
        </p:grpSp>
        <p:grpSp>
          <p:nvGrpSpPr>
            <p:cNvPr id="28" name="Gruppieren 27"/>
            <p:cNvGrpSpPr/>
            <p:nvPr/>
          </p:nvGrpSpPr>
          <p:grpSpPr>
            <a:xfrm>
              <a:off x="3418334" y="1789909"/>
              <a:ext cx="1557126" cy="1504700"/>
              <a:chOff x="951982" y="962410"/>
              <a:chExt cx="3104864" cy="2989827"/>
            </a:xfrm>
          </p:grpSpPr>
          <p:pic>
            <p:nvPicPr>
              <p:cNvPr id="33" name="Grafik 32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51982" y="962410"/>
                <a:ext cx="3104864" cy="2989827"/>
              </a:xfrm>
              <a:prstGeom prst="rect">
                <a:avLst/>
              </a:prstGeom>
            </p:spPr>
          </p:pic>
          <p:pic>
            <p:nvPicPr>
              <p:cNvPr id="34" name="Grafik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9885" y="1626317"/>
                <a:ext cx="1298967" cy="1671033"/>
              </a:xfrm>
              <a:prstGeom prst="rect">
                <a:avLst/>
              </a:prstGeom>
            </p:spPr>
          </p:pic>
        </p:grpSp>
        <p:grpSp>
          <p:nvGrpSpPr>
            <p:cNvPr id="29" name="Gruppieren 28"/>
            <p:cNvGrpSpPr/>
            <p:nvPr/>
          </p:nvGrpSpPr>
          <p:grpSpPr>
            <a:xfrm>
              <a:off x="2089111" y="3877196"/>
              <a:ext cx="1565456" cy="1504700"/>
              <a:chOff x="4332686" y="3297350"/>
              <a:chExt cx="3104864" cy="3043366"/>
            </a:xfrm>
          </p:grpSpPr>
          <p:pic>
            <p:nvPicPr>
              <p:cNvPr id="31" name="Grafik 30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32686" y="3297350"/>
                <a:ext cx="3104864" cy="3043366"/>
              </a:xfrm>
              <a:prstGeom prst="rect">
                <a:avLst/>
              </a:prstGeom>
            </p:spPr>
          </p:pic>
          <p:pic>
            <p:nvPicPr>
              <p:cNvPr id="32" name="Grafik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133" y="4121239"/>
                <a:ext cx="1544690" cy="1413040"/>
              </a:xfrm>
              <a:prstGeom prst="rect">
                <a:avLst/>
              </a:prstGeom>
            </p:spPr>
          </p:pic>
        </p:grpSp>
        <p:sp>
          <p:nvSpPr>
            <p:cNvPr id="30" name="Interaktive Schaltfläche: Hilfe 29">
              <a:hlinkClick r:id="" action="ppaction://noaction" highlightClick="1"/>
            </p:cNvPr>
            <p:cNvSpPr/>
            <p:nvPr/>
          </p:nvSpPr>
          <p:spPr>
            <a:xfrm>
              <a:off x="2435365" y="2993473"/>
              <a:ext cx="907958" cy="711424"/>
            </a:xfrm>
            <a:prstGeom prst="actionButtonHel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1E882D9A-0E9A-479B-BE7E-D1B4C00709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0" t="5988" r="838" b="26298"/>
          <a:stretch/>
        </p:blipFill>
        <p:spPr>
          <a:xfrm>
            <a:off x="2089111" y="3877196"/>
            <a:ext cx="1581153" cy="163568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3ABDB6B-069C-4543-B058-BD0212B7F1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3" t="5988" r="25613" b="26298"/>
          <a:stretch/>
        </p:blipFill>
        <p:spPr>
          <a:xfrm>
            <a:off x="848530" y="1734404"/>
            <a:ext cx="1565456" cy="161571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DC56A01-75E9-4BE8-B5C5-9921095F9F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8" t="5988" r="50475" b="26298"/>
          <a:stretch/>
        </p:blipFill>
        <p:spPr>
          <a:xfrm>
            <a:off x="3423009" y="1768549"/>
            <a:ext cx="1547776" cy="16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9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Zuschreibungsstil: Was machen wir heute?</a:t>
            </a: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Was bedeutet Zuschreibungsstil?	</a:t>
            </a:r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Welche Zuschreibungsstile gibt es?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Welche Probleme können bei Zuschreibungsstile entstehen?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Übungen zu Zuschreibungsstilen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Lernziele auf einem Blick </a:t>
            </a:r>
          </a:p>
        </p:txBody>
      </p:sp>
      <p:pic>
        <p:nvPicPr>
          <p:cNvPr id="14" name="Grafik 13"/>
          <p:cNvPicPr/>
          <p:nvPr/>
        </p:nvPicPr>
        <p:blipFill>
          <a:blip r:embed="rId2"/>
          <a:stretch>
            <a:fillRect/>
          </a:stretch>
        </p:blipFill>
        <p:spPr>
          <a:xfrm>
            <a:off x="9640389" y="0"/>
            <a:ext cx="2551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9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Stimmen in meinem Kopf kommentieren alles was ich tue.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8286" y="1818309"/>
            <a:ext cx="4994910" cy="3567793"/>
          </a:xfrm>
          <a:prstGeom prst="rect">
            <a:avLst/>
          </a:prstGeom>
        </p:spPr>
      </p:pic>
      <p:grpSp>
        <p:nvGrpSpPr>
          <p:cNvPr id="17" name="Gruppieren 16"/>
          <p:cNvGrpSpPr/>
          <p:nvPr/>
        </p:nvGrpSpPr>
        <p:grpSpPr>
          <a:xfrm>
            <a:off x="848530" y="1789909"/>
            <a:ext cx="4126930" cy="3591987"/>
            <a:chOff x="848530" y="1789909"/>
            <a:chExt cx="4126930" cy="359198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848530" y="1789909"/>
              <a:ext cx="1565456" cy="1478229"/>
              <a:chOff x="-451817" y="416230"/>
              <a:chExt cx="4714723" cy="4621338"/>
            </a:xfrm>
          </p:grpSpPr>
          <p:pic>
            <p:nvPicPr>
              <p:cNvPr id="26" name="Grafik 25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451817" y="416230"/>
                <a:ext cx="4714723" cy="4621338"/>
              </a:xfrm>
              <a:prstGeom prst="rect">
                <a:avLst/>
              </a:prstGeom>
            </p:spPr>
          </p:pic>
          <p:pic>
            <p:nvPicPr>
              <p:cNvPr id="27" name="Grafik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6147" y="1018666"/>
                <a:ext cx="2698795" cy="3314507"/>
              </a:xfrm>
              <a:prstGeom prst="ellipse">
                <a:avLst/>
              </a:prstGeom>
            </p:spPr>
          </p:pic>
        </p:grpSp>
        <p:grpSp>
          <p:nvGrpSpPr>
            <p:cNvPr id="19" name="Gruppieren 18"/>
            <p:cNvGrpSpPr/>
            <p:nvPr/>
          </p:nvGrpSpPr>
          <p:grpSpPr>
            <a:xfrm>
              <a:off x="3418334" y="1789909"/>
              <a:ext cx="1557126" cy="1504700"/>
              <a:chOff x="951982" y="962410"/>
              <a:chExt cx="3104864" cy="2989827"/>
            </a:xfrm>
          </p:grpSpPr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51982" y="962410"/>
                <a:ext cx="3104864" cy="2989827"/>
              </a:xfrm>
              <a:prstGeom prst="rect">
                <a:avLst/>
              </a:prstGeom>
            </p:spPr>
          </p:pic>
          <p:pic>
            <p:nvPicPr>
              <p:cNvPr id="25" name="Grafik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9885" y="1626317"/>
                <a:ext cx="1298967" cy="1671033"/>
              </a:xfrm>
              <a:prstGeom prst="rect">
                <a:avLst/>
              </a:prstGeom>
            </p:spPr>
          </p:pic>
        </p:grpSp>
        <p:grpSp>
          <p:nvGrpSpPr>
            <p:cNvPr id="20" name="Gruppieren 19"/>
            <p:cNvGrpSpPr/>
            <p:nvPr/>
          </p:nvGrpSpPr>
          <p:grpSpPr>
            <a:xfrm>
              <a:off x="2089111" y="3877196"/>
              <a:ext cx="1565456" cy="1504700"/>
              <a:chOff x="4332686" y="3297350"/>
              <a:chExt cx="3104864" cy="3043366"/>
            </a:xfrm>
          </p:grpSpPr>
          <p:pic>
            <p:nvPicPr>
              <p:cNvPr id="22" name="Grafik 21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32686" y="3297350"/>
                <a:ext cx="3104864" cy="3043366"/>
              </a:xfrm>
              <a:prstGeom prst="rect">
                <a:avLst/>
              </a:prstGeom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6133" y="4121239"/>
                <a:ext cx="1544690" cy="1413040"/>
              </a:xfrm>
              <a:prstGeom prst="rect">
                <a:avLst/>
              </a:prstGeom>
            </p:spPr>
          </p:pic>
        </p:grpSp>
        <p:sp>
          <p:nvSpPr>
            <p:cNvPr id="21" name="Interaktive Schaltfläche: Hilfe 20">
              <a:hlinkClick r:id="" action="ppaction://noaction" highlightClick="1"/>
            </p:cNvPr>
            <p:cNvSpPr/>
            <p:nvPr/>
          </p:nvSpPr>
          <p:spPr>
            <a:xfrm>
              <a:off x="2435365" y="2993473"/>
              <a:ext cx="907958" cy="711424"/>
            </a:xfrm>
            <a:prstGeom prst="actionButtonHel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563481CA-8053-4E79-B447-82ECD103BC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0" t="5988" r="838" b="26298"/>
          <a:stretch/>
        </p:blipFill>
        <p:spPr>
          <a:xfrm>
            <a:off x="2089111" y="3877196"/>
            <a:ext cx="1581153" cy="163568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A85F2E9-3459-4894-A875-87F9EAA4AE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3" t="5988" r="25613" b="26298"/>
          <a:stretch/>
        </p:blipFill>
        <p:spPr>
          <a:xfrm>
            <a:off x="848530" y="1734404"/>
            <a:ext cx="1565456" cy="161571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E6A74A8-B44C-4FCE-8EAF-9558FE0A67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8" t="5988" r="50475" b="26298"/>
          <a:stretch/>
        </p:blipFill>
        <p:spPr>
          <a:xfrm>
            <a:off x="3423009" y="1768549"/>
            <a:ext cx="1547776" cy="16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5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Stimmen in meinem Kopf kommentieren alles was ich tue.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90201" y="1370890"/>
            <a:ext cx="2282399" cy="1630285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2908663" y="16230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de-DE" dirty="0"/>
              <a:t>„Ich werde verrückt“</a:t>
            </a:r>
          </a:p>
          <a:p>
            <a:pPr marL="2857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de-DE" dirty="0"/>
              <a:t>„Das ist so, als ob jemand anderes denkt. Ich weiß aber, dass es meine Gedanken sind.“</a:t>
            </a:r>
          </a:p>
        </p:txBody>
      </p:sp>
      <p:sp>
        <p:nvSpPr>
          <p:cNvPr id="27" name="Rechteck 26"/>
          <p:cNvSpPr/>
          <p:nvPr/>
        </p:nvSpPr>
        <p:spPr>
          <a:xfrm>
            <a:off x="2908663" y="32482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de-DE" dirty="0"/>
              <a:t>„Da ist etwas in meinem Kopf eingepflanzt“</a:t>
            </a:r>
          </a:p>
          <a:p>
            <a:pPr marL="2857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de-DE" dirty="0"/>
              <a:t>„Jemand hat irgendwie die Kontrolle über meine Gedanken an sich gerissen“</a:t>
            </a:r>
          </a:p>
        </p:txBody>
      </p:sp>
      <p:sp>
        <p:nvSpPr>
          <p:cNvPr id="28" name="Rechteck 27"/>
          <p:cNvSpPr/>
          <p:nvPr/>
        </p:nvSpPr>
        <p:spPr>
          <a:xfrm>
            <a:off x="2908663" y="49300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83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de-DE" dirty="0"/>
              <a:t>„Ich habe gerade eine Menge Stress, da nehme ich alles sehr viel intensiver wahr, auch meine Gedanken“</a:t>
            </a:r>
          </a:p>
        </p:txBody>
      </p:sp>
      <p:grpSp>
        <p:nvGrpSpPr>
          <p:cNvPr id="16" name="Gruppieren 15"/>
          <p:cNvGrpSpPr/>
          <p:nvPr/>
        </p:nvGrpSpPr>
        <p:grpSpPr>
          <a:xfrm>
            <a:off x="1401348" y="4484439"/>
            <a:ext cx="1420150" cy="1330506"/>
            <a:chOff x="-451817" y="416230"/>
            <a:chExt cx="4714723" cy="4621338"/>
          </a:xfrm>
        </p:grpSpPr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451817" y="416230"/>
              <a:ext cx="4714723" cy="4621338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6147" y="1018666"/>
              <a:ext cx="2698795" cy="3314507"/>
            </a:xfrm>
            <a:prstGeom prst="ellipse">
              <a:avLst/>
            </a:prstGeom>
          </p:spPr>
        </p:pic>
      </p:grpSp>
      <p:grpSp>
        <p:nvGrpSpPr>
          <p:cNvPr id="31" name="Gruppieren 30"/>
          <p:cNvGrpSpPr/>
          <p:nvPr/>
        </p:nvGrpSpPr>
        <p:grpSpPr>
          <a:xfrm>
            <a:off x="1421071" y="1401879"/>
            <a:ext cx="1412593" cy="1354332"/>
            <a:chOff x="951982" y="962410"/>
            <a:chExt cx="3104864" cy="2989827"/>
          </a:xfrm>
        </p:grpSpPr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1982" y="962410"/>
              <a:ext cx="3104864" cy="2989827"/>
            </a:xfrm>
            <a:prstGeom prst="rect">
              <a:avLst/>
            </a:prstGeom>
          </p:spPr>
        </p:pic>
        <p:pic>
          <p:nvPicPr>
            <p:cNvPr id="33" name="Grafik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885" y="1626317"/>
              <a:ext cx="1298967" cy="1671033"/>
            </a:xfrm>
            <a:prstGeom prst="rect">
              <a:avLst/>
            </a:prstGeom>
          </p:spPr>
        </p:pic>
      </p:grpSp>
      <p:grpSp>
        <p:nvGrpSpPr>
          <p:cNvPr id="34" name="Gruppieren 33"/>
          <p:cNvGrpSpPr/>
          <p:nvPr/>
        </p:nvGrpSpPr>
        <p:grpSpPr>
          <a:xfrm>
            <a:off x="1413514" y="2943159"/>
            <a:ext cx="1420150" cy="1354332"/>
            <a:chOff x="4332686" y="3297350"/>
            <a:chExt cx="3104864" cy="3043366"/>
          </a:xfrm>
        </p:grpSpPr>
        <p:pic>
          <p:nvPicPr>
            <p:cNvPr id="35" name="Grafik 3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2686" y="3297350"/>
              <a:ext cx="3104864" cy="3043366"/>
            </a:xfrm>
            <a:prstGeom prst="rect">
              <a:avLst/>
            </a:prstGeom>
          </p:spPr>
        </p:pic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133" y="4121239"/>
              <a:ext cx="1544690" cy="1413040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AAAE23C3-F9FE-42AB-BFD5-73C969D906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0" t="5988" r="838" b="26298"/>
          <a:stretch/>
        </p:blipFill>
        <p:spPr>
          <a:xfrm>
            <a:off x="1385651" y="2857646"/>
            <a:ext cx="1581153" cy="16356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3159AF9-456D-4E05-98CD-2258D7F639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3" t="5988" r="25613" b="26298"/>
          <a:stretch/>
        </p:blipFill>
        <p:spPr>
          <a:xfrm>
            <a:off x="1401348" y="4423673"/>
            <a:ext cx="1565456" cy="161571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5A697CF-B6E4-4A55-BFDA-8151CAA89C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8" t="5988" r="50475" b="30677"/>
          <a:stretch/>
        </p:blipFill>
        <p:spPr>
          <a:xfrm>
            <a:off x="1360887" y="1311597"/>
            <a:ext cx="1547776" cy="15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44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13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2800" dirty="0">
                <a:solidFill>
                  <a:schemeClr val="tx2"/>
                </a:solidFill>
              </a:rPr>
              <a:t>	</a:t>
            </a:r>
            <a:br>
              <a:rPr lang="de-DE" sz="2800" dirty="0">
                <a:solidFill>
                  <a:schemeClr val="tx2"/>
                </a:solidFill>
              </a:rPr>
            </a:br>
            <a:r>
              <a:rPr lang="de-DE" sz="4000" dirty="0">
                <a:solidFill>
                  <a:schemeClr val="tx2"/>
                </a:solidFill>
              </a:rPr>
              <a:t>5.</a:t>
            </a:r>
            <a:r>
              <a:rPr lang="de-DE" sz="2800" dirty="0">
                <a:solidFill>
                  <a:schemeClr val="tx2"/>
                </a:solidFill>
              </a:rPr>
              <a:t> </a:t>
            </a:r>
            <a:r>
              <a:rPr lang="de-DE" dirty="0"/>
              <a:t>Lernziele auf einem 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999" y="1942010"/>
            <a:ext cx="8798470" cy="3701143"/>
          </a:xfrm>
        </p:spPr>
        <p:txBody>
          <a:bodyPr/>
          <a:lstStyle/>
          <a:p>
            <a:pPr marL="2983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Es gibt drei Arten von Ursachen: Selbst, Zufall oder Er/Sie/Andere</a:t>
            </a:r>
          </a:p>
          <a:p>
            <a:pPr marL="2983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FF0000"/>
                </a:solidFill>
              </a:rPr>
              <a:t>Stop</a:t>
            </a:r>
            <a:r>
              <a:rPr lang="de-DE" dirty="0"/>
              <a:t>! Zuerst überlegen welche Ursache verantwortlich ist, dann entscheiden. </a:t>
            </a:r>
          </a:p>
        </p:txBody>
      </p:sp>
      <p:pic>
        <p:nvPicPr>
          <p:cNvPr id="4" name="Grafik 3"/>
          <p:cNvPicPr/>
          <p:nvPr/>
        </p:nvPicPr>
        <p:blipFill>
          <a:blip r:embed="rId2"/>
          <a:stretch>
            <a:fillRect/>
          </a:stretch>
        </p:blipFill>
        <p:spPr>
          <a:xfrm>
            <a:off x="9640389" y="0"/>
            <a:ext cx="2551611" cy="6858000"/>
          </a:xfrm>
          <a:prstGeom prst="rect">
            <a:avLst/>
          </a:prstGeom>
        </p:spPr>
      </p:pic>
      <p:sp>
        <p:nvSpPr>
          <p:cNvPr id="5" name="Pfeil nach rechts 4"/>
          <p:cNvSpPr/>
          <p:nvPr/>
        </p:nvSpPr>
        <p:spPr>
          <a:xfrm>
            <a:off x="8821783" y="6050280"/>
            <a:ext cx="818606" cy="5225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34" y="665422"/>
            <a:ext cx="386171" cy="39389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765" y="3481411"/>
            <a:ext cx="2325189" cy="1721831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1551" y="5393215"/>
            <a:ext cx="81395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 </a:t>
            </a:r>
            <a:r>
              <a:rPr lang="de-DE" sz="2000" b="1" dirty="0" err="1"/>
              <a:t>S</a:t>
            </a:r>
            <a:r>
              <a:rPr lang="de-DE" dirty="0" err="1"/>
              <a:t>top</a:t>
            </a:r>
            <a:r>
              <a:rPr lang="de-DE" dirty="0"/>
              <a:t>!		    </a:t>
            </a:r>
            <a:r>
              <a:rPr lang="de-DE" sz="2000" b="1" dirty="0"/>
              <a:t>I</a:t>
            </a:r>
            <a:r>
              <a:rPr lang="de-DE" dirty="0"/>
              <a:t>ch?	                 </a:t>
            </a:r>
            <a:r>
              <a:rPr lang="de-DE" sz="2000" b="1" dirty="0"/>
              <a:t>Z</a:t>
            </a:r>
            <a:r>
              <a:rPr lang="de-DE" dirty="0"/>
              <a:t>ufall?	              </a:t>
            </a:r>
            <a:r>
              <a:rPr lang="de-DE" sz="2000" b="1" dirty="0"/>
              <a:t>E</a:t>
            </a:r>
            <a:r>
              <a:rPr lang="de-DE" dirty="0"/>
              <a:t>r/Sie/Andere?		 	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4627056" y="3677653"/>
            <a:ext cx="1434827" cy="1278255"/>
            <a:chOff x="-451817" y="416230"/>
            <a:chExt cx="4714723" cy="4621338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451817" y="416230"/>
              <a:ext cx="4714723" cy="4621338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6147" y="1018666"/>
              <a:ext cx="2698795" cy="3314507"/>
            </a:xfrm>
            <a:prstGeom prst="ellipse">
              <a:avLst/>
            </a:prstGeom>
          </p:spPr>
        </p:pic>
      </p:grpSp>
      <p:grpSp>
        <p:nvGrpSpPr>
          <p:cNvPr id="21" name="Gruppieren 20"/>
          <p:cNvGrpSpPr/>
          <p:nvPr/>
        </p:nvGrpSpPr>
        <p:grpSpPr>
          <a:xfrm>
            <a:off x="2766246" y="3677653"/>
            <a:ext cx="1427192" cy="1301145"/>
            <a:chOff x="951982" y="962410"/>
            <a:chExt cx="3104864" cy="2989827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51982" y="962410"/>
              <a:ext cx="3104864" cy="2989827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885" y="1626317"/>
              <a:ext cx="1298967" cy="1671033"/>
            </a:xfrm>
            <a:prstGeom prst="rect">
              <a:avLst/>
            </a:prstGeom>
          </p:spPr>
        </p:pic>
      </p:grpSp>
      <p:grpSp>
        <p:nvGrpSpPr>
          <p:cNvPr id="24" name="Gruppieren 23"/>
          <p:cNvGrpSpPr/>
          <p:nvPr/>
        </p:nvGrpSpPr>
        <p:grpSpPr>
          <a:xfrm>
            <a:off x="6632173" y="3688065"/>
            <a:ext cx="1434827" cy="1301145"/>
            <a:chOff x="4332686" y="3297350"/>
            <a:chExt cx="3104864" cy="3043366"/>
          </a:xfrm>
        </p:grpSpPr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32686" y="3297350"/>
              <a:ext cx="3104864" cy="3043366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133" y="4121239"/>
              <a:ext cx="1544690" cy="1413040"/>
            </a:xfrm>
            <a:prstGeom prst="rect">
              <a:avLst/>
            </a:prstGeom>
          </p:spPr>
        </p:pic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097CD072-AC66-4F90-ADA9-F41945B25F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"/>
          <a:stretch/>
        </p:blipFill>
        <p:spPr>
          <a:xfrm>
            <a:off x="141551" y="2925208"/>
            <a:ext cx="9170781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9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>
                <a:solidFill>
                  <a:schemeClr val="tx2"/>
                </a:solidFill>
              </a:rPr>
              <a:t>1.</a:t>
            </a:r>
            <a:r>
              <a:rPr lang="de-DE" dirty="0"/>
              <a:t> </a:t>
            </a:r>
            <a:r>
              <a:rPr lang="de-DE" sz="2800" dirty="0"/>
              <a:t>Was bedeutet Zuschreibungsstil?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4294967295"/>
          </p:nvPr>
        </p:nvSpPr>
        <p:spPr>
          <a:xfrm>
            <a:off x="1891379" y="1824107"/>
            <a:ext cx="5823068" cy="2451801"/>
          </a:xfrm>
        </p:spPr>
        <p:txBody>
          <a:bodyPr/>
          <a:lstStyle/>
          <a:p>
            <a:pPr algn="l"/>
            <a:r>
              <a:rPr lang="de-DE" dirty="0"/>
              <a:t>Jeden Tag erleben wir Situationen, die angenehm oder unangenehm sind. </a:t>
            </a:r>
          </a:p>
          <a:p>
            <a:pPr algn="l"/>
            <a:r>
              <a:rPr lang="de-DE" dirty="0"/>
              <a:t>Oft suchen wir uns Erklärungen, wieso Situation/Ereignisse passieren. </a:t>
            </a:r>
          </a:p>
          <a:p>
            <a:pPr algn="l"/>
            <a:r>
              <a:rPr lang="de-DE" dirty="0"/>
              <a:t>Waren wir Schuld? Oder die anderen? Oder war es Zufall?</a:t>
            </a:r>
          </a:p>
          <a:p>
            <a:pPr algn="l"/>
            <a:endParaRPr lang="de-DE" dirty="0"/>
          </a:p>
          <a:p>
            <a:pPr algn="l"/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6717"/>
          <a:stretch/>
        </p:blipFill>
        <p:spPr>
          <a:xfrm>
            <a:off x="6540137" y="520864"/>
            <a:ext cx="475964" cy="447675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8604068" y="1159755"/>
            <a:ext cx="818606" cy="5225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/>
          <p:nvPr/>
        </p:nvPicPr>
        <p:blipFill>
          <a:blip r:embed="rId4"/>
          <a:stretch>
            <a:fillRect/>
          </a:stretch>
        </p:blipFill>
        <p:spPr>
          <a:xfrm>
            <a:off x="9640389" y="0"/>
            <a:ext cx="2551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1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565014"/>
            <a:ext cx="9144000" cy="1316037"/>
          </a:xfrm>
        </p:spPr>
        <p:txBody>
          <a:bodyPr/>
          <a:lstStyle/>
          <a:p>
            <a:br>
              <a:rPr lang="de-DE" sz="4400" dirty="0"/>
            </a:br>
            <a:br>
              <a:rPr lang="de-DE" sz="4400" dirty="0"/>
            </a:br>
            <a:br>
              <a:rPr lang="de-DE" sz="4400" dirty="0"/>
            </a:br>
            <a:br>
              <a:rPr lang="de-DE" sz="4400" dirty="0"/>
            </a:br>
            <a:br>
              <a:rPr lang="de-DE" sz="4400" dirty="0"/>
            </a:br>
            <a:br>
              <a:rPr lang="de-DE" sz="4400" dirty="0"/>
            </a:br>
            <a:br>
              <a:rPr lang="de-DE" sz="4400" dirty="0"/>
            </a:br>
            <a:r>
              <a:rPr lang="de-DE" sz="4400" dirty="0"/>
              <a:t>Ein Freund erscheint nicht zur Verabredung…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2069722"/>
            <a:ext cx="9144000" cy="1655762"/>
          </a:xfrm>
        </p:spPr>
        <p:txBody>
          <a:bodyPr/>
          <a:lstStyle/>
          <a:p>
            <a:r>
              <a:rPr lang="de-DE" dirty="0"/>
              <a:t>Wie könnte man sich diese Situation erklären?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t="2758" b="3530"/>
          <a:stretch/>
        </p:blipFill>
        <p:spPr>
          <a:xfrm>
            <a:off x="4035478" y="2775683"/>
            <a:ext cx="3685703" cy="3163563"/>
          </a:xfrm>
          <a:prstGeom prst="rect">
            <a:avLst/>
          </a:prstGeom>
        </p:spPr>
      </p:pic>
      <p:sp>
        <p:nvSpPr>
          <p:cNvPr id="10" name="Wolkenförmige Legende 9"/>
          <p:cNvSpPr/>
          <p:nvPr/>
        </p:nvSpPr>
        <p:spPr>
          <a:xfrm flipH="1">
            <a:off x="5126386" y="2491217"/>
            <a:ext cx="1997226" cy="1061879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33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könnte man sich erklären, dass der Freund nicht zur Verabredung erscheint?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t="2758" b="3530"/>
          <a:stretch/>
        </p:blipFill>
        <p:spPr>
          <a:xfrm>
            <a:off x="3942511" y="2079470"/>
            <a:ext cx="3685703" cy="3163563"/>
          </a:xfrm>
          <a:prstGeom prst="rect">
            <a:avLst/>
          </a:prstGeom>
        </p:spPr>
      </p:pic>
      <p:sp>
        <p:nvSpPr>
          <p:cNvPr id="5" name="Wolkenförmige Legende 4"/>
          <p:cNvSpPr/>
          <p:nvPr/>
        </p:nvSpPr>
        <p:spPr>
          <a:xfrm>
            <a:off x="7083379" y="1906493"/>
            <a:ext cx="2711504" cy="1415531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2"/>
                </a:solidFill>
              </a:rPr>
              <a:t>Typisch, er hat sich schon wieder in der Zeit vertan, so ein Schussel…</a:t>
            </a:r>
          </a:p>
        </p:txBody>
      </p:sp>
    </p:spTree>
    <p:extLst>
      <p:ext uri="{BB962C8B-B14F-4D97-AF65-F5344CB8AC3E}">
        <p14:creationId xmlns:p14="http://schemas.microsoft.com/office/powerpoint/2010/main" val="419239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könnte man sich erklären, dass der Freund nicht zur Verabredung erscheint?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t="2758" b="3530"/>
          <a:stretch/>
        </p:blipFill>
        <p:spPr>
          <a:xfrm>
            <a:off x="3942511" y="2079470"/>
            <a:ext cx="3685703" cy="3163563"/>
          </a:xfrm>
          <a:prstGeom prst="rect">
            <a:avLst/>
          </a:prstGeom>
        </p:spPr>
      </p:pic>
      <p:sp>
        <p:nvSpPr>
          <p:cNvPr id="5" name="Wolkenförmige Legende 4"/>
          <p:cNvSpPr/>
          <p:nvPr/>
        </p:nvSpPr>
        <p:spPr>
          <a:xfrm>
            <a:off x="7083379" y="1906493"/>
            <a:ext cx="2711504" cy="1415531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2"/>
                </a:solidFill>
              </a:rPr>
              <a:t>Typisch, er hat sich schon wieder in der Zeit vertan, so ein Schussel…</a:t>
            </a:r>
          </a:p>
        </p:txBody>
      </p:sp>
      <p:sp>
        <p:nvSpPr>
          <p:cNvPr id="7" name="Wolkenförmige Legende 6"/>
          <p:cNvSpPr/>
          <p:nvPr/>
        </p:nvSpPr>
        <p:spPr>
          <a:xfrm flipH="1">
            <a:off x="4379701" y="1162397"/>
            <a:ext cx="2811321" cy="1459916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2"/>
                </a:solidFill>
              </a:rPr>
              <a:t>Wahrscheinlich hatte er auf dem Weg eine Panne, hoffentlich ist ihm nichts passiert… </a:t>
            </a:r>
          </a:p>
        </p:txBody>
      </p:sp>
    </p:spTree>
    <p:extLst>
      <p:ext uri="{BB962C8B-B14F-4D97-AF65-F5344CB8AC3E}">
        <p14:creationId xmlns:p14="http://schemas.microsoft.com/office/powerpoint/2010/main" val="367844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könnte man sich erklären, dass der Freund nicht zur Verabredung erscheint?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t="2758" b="3530"/>
          <a:stretch/>
        </p:blipFill>
        <p:spPr>
          <a:xfrm>
            <a:off x="3942511" y="2079470"/>
            <a:ext cx="3685703" cy="3163563"/>
          </a:xfrm>
          <a:prstGeom prst="rect">
            <a:avLst/>
          </a:prstGeom>
        </p:spPr>
      </p:pic>
      <p:sp>
        <p:nvSpPr>
          <p:cNvPr id="5" name="Wolkenförmige Legende 4"/>
          <p:cNvSpPr/>
          <p:nvPr/>
        </p:nvSpPr>
        <p:spPr>
          <a:xfrm>
            <a:off x="7083379" y="1906493"/>
            <a:ext cx="2711504" cy="1415531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2"/>
                </a:solidFill>
              </a:rPr>
              <a:t>Typisch, er hat sich schon wieder in der Zeit vertan, so ein Schussel…</a:t>
            </a:r>
          </a:p>
        </p:txBody>
      </p:sp>
      <p:sp>
        <p:nvSpPr>
          <p:cNvPr id="7" name="Wolkenförmige Legende 6"/>
          <p:cNvSpPr/>
          <p:nvPr/>
        </p:nvSpPr>
        <p:spPr>
          <a:xfrm flipH="1">
            <a:off x="4379701" y="1162397"/>
            <a:ext cx="2811321" cy="1459916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2"/>
                </a:solidFill>
              </a:rPr>
              <a:t>Wahrscheinlich hatte er auf dem Weg eine Panne, hoffentlich ist ihm nichts passiert… </a:t>
            </a:r>
          </a:p>
        </p:txBody>
      </p:sp>
      <p:sp>
        <p:nvSpPr>
          <p:cNvPr id="8" name="Wolkenförmige Legende 7"/>
          <p:cNvSpPr/>
          <p:nvPr/>
        </p:nvSpPr>
        <p:spPr>
          <a:xfrm flipH="1">
            <a:off x="2738295" y="2533749"/>
            <a:ext cx="3357705" cy="2011274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2"/>
                </a:solidFill>
              </a:rPr>
              <a:t>Das war ja klar, dass er mich warten lässt. Warum sollte jemand Rücksicht auf mich nehmen? Ich bin sowieso nichts wert…</a:t>
            </a:r>
          </a:p>
        </p:txBody>
      </p:sp>
    </p:spTree>
    <p:extLst>
      <p:ext uri="{BB962C8B-B14F-4D97-AF65-F5344CB8AC3E}">
        <p14:creationId xmlns:p14="http://schemas.microsoft.com/office/powerpoint/2010/main" val="165979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>
                <a:solidFill>
                  <a:schemeClr val="tx2"/>
                </a:solidFill>
              </a:rPr>
              <a:t>2.</a:t>
            </a:r>
            <a:r>
              <a:rPr lang="de-DE" dirty="0"/>
              <a:t> Welche Zuschreibungsstile gibt es?</a:t>
            </a:r>
          </a:p>
        </p:txBody>
      </p:sp>
      <p:sp>
        <p:nvSpPr>
          <p:cNvPr id="4" name="Pfeil nach rechts 3"/>
          <p:cNvSpPr/>
          <p:nvPr/>
        </p:nvSpPr>
        <p:spPr>
          <a:xfrm>
            <a:off x="8604068" y="1969652"/>
            <a:ext cx="818606" cy="52251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40" y="503567"/>
            <a:ext cx="371475" cy="514350"/>
          </a:xfrm>
          <a:prstGeom prst="rect">
            <a:avLst/>
          </a:prstGeom>
        </p:spPr>
      </p:pic>
      <p:pic>
        <p:nvPicPr>
          <p:cNvPr id="9" name="Grafik 8"/>
          <p:cNvPicPr/>
          <p:nvPr/>
        </p:nvPicPr>
        <p:blipFill>
          <a:blip r:embed="rId3"/>
          <a:stretch>
            <a:fillRect/>
          </a:stretch>
        </p:blipFill>
        <p:spPr>
          <a:xfrm>
            <a:off x="9640389" y="0"/>
            <a:ext cx="2551611" cy="6858000"/>
          </a:xfrm>
          <a:prstGeom prst="rect">
            <a:avLst/>
          </a:prstGeom>
        </p:spPr>
      </p:pic>
      <p:sp>
        <p:nvSpPr>
          <p:cNvPr id="14" name="Wolkenförmige Legende 13"/>
          <p:cNvSpPr/>
          <p:nvPr/>
        </p:nvSpPr>
        <p:spPr>
          <a:xfrm>
            <a:off x="5458063" y="2921387"/>
            <a:ext cx="2711504" cy="1415531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2"/>
                </a:solidFill>
              </a:rPr>
              <a:t>Typisch, er hat sich schon wieder in der Zeit vertan, so ein Schussel…</a:t>
            </a:r>
          </a:p>
        </p:txBody>
      </p:sp>
      <p:sp>
        <p:nvSpPr>
          <p:cNvPr id="15" name="Wolkenförmige Legende 14"/>
          <p:cNvSpPr/>
          <p:nvPr/>
        </p:nvSpPr>
        <p:spPr>
          <a:xfrm flipH="1">
            <a:off x="3115468" y="1698729"/>
            <a:ext cx="2811321" cy="1459916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2"/>
                </a:solidFill>
              </a:rPr>
              <a:t>Wahrscheinlich hatte er auf dem Weg eine Panne, hoffentlich ist ihm nichts passiert… </a:t>
            </a:r>
          </a:p>
        </p:txBody>
      </p:sp>
      <p:sp>
        <p:nvSpPr>
          <p:cNvPr id="16" name="Wolkenförmige Legende 15"/>
          <p:cNvSpPr/>
          <p:nvPr/>
        </p:nvSpPr>
        <p:spPr>
          <a:xfrm flipH="1">
            <a:off x="1851577" y="3181081"/>
            <a:ext cx="3357705" cy="2020764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2"/>
                </a:solidFill>
              </a:rPr>
              <a:t>Das war ja klar, dass er mich warten lässt. Warum sollte jemand Rücksicht auf mich nehmen? Ich bin sowieso nichts wert…</a:t>
            </a:r>
          </a:p>
        </p:txBody>
      </p:sp>
    </p:spTree>
    <p:extLst>
      <p:ext uri="{BB962C8B-B14F-4D97-AF65-F5344CB8AC3E}">
        <p14:creationId xmlns:p14="http://schemas.microsoft.com/office/powerpoint/2010/main" val="2127881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unterscheiden grundsätzlich zwischen drei Zuschreibungsstilen: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719400" y="1674000"/>
            <a:ext cx="5196001" cy="4644000"/>
          </a:xfrm>
        </p:spPr>
        <p:txBody>
          <a:bodyPr/>
          <a:lstStyle/>
          <a:p>
            <a:pPr marL="3555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400" dirty="0"/>
              <a:t>Ich schreibe es der </a:t>
            </a:r>
            <a:r>
              <a:rPr lang="de-DE" sz="2400" b="1" dirty="0"/>
              <a:t>Situation/ dem Zufall</a:t>
            </a:r>
            <a:r>
              <a:rPr lang="de-DE" sz="2400" dirty="0"/>
              <a:t> zu</a:t>
            </a:r>
          </a:p>
          <a:p>
            <a:pPr marL="3555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555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55500" indent="-342900"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Ich schreibe es den </a:t>
            </a:r>
            <a:r>
              <a:rPr lang="de-DE" sz="2400" b="1" dirty="0"/>
              <a:t>anderen</a:t>
            </a:r>
            <a:r>
              <a:rPr lang="de-DE" sz="2400" dirty="0"/>
              <a:t> zu</a:t>
            </a:r>
          </a:p>
          <a:p>
            <a:pPr marL="355500" indent="-342900">
              <a:buClrTx/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55500" indent="-342900">
              <a:buClrTx/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55500" indent="-342900">
              <a:buClrTx/>
              <a:buFont typeface="Arial" panose="020B0604020202020204" pitchFamily="34" charset="0"/>
              <a:buChar char="•"/>
            </a:pPr>
            <a:r>
              <a:rPr lang="de-DE" sz="2400" dirty="0"/>
              <a:t>Ich schreibe es mir </a:t>
            </a:r>
            <a:r>
              <a:rPr lang="de-DE" sz="2400" b="1" dirty="0"/>
              <a:t>selbst </a:t>
            </a:r>
            <a:r>
              <a:rPr lang="de-DE" sz="2400" dirty="0"/>
              <a:t>zu </a:t>
            </a:r>
          </a:p>
          <a:p>
            <a:pPr>
              <a:buClrTx/>
            </a:pPr>
            <a:endParaRPr lang="de-DE" sz="2400" dirty="0"/>
          </a:p>
          <a:p>
            <a:endParaRPr lang="de-DE" sz="2400" dirty="0"/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4995512" y="5370897"/>
            <a:ext cx="2490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5915999" y="1915886"/>
            <a:ext cx="1569981" cy="1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5416731" y="3811604"/>
            <a:ext cx="2069249" cy="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Wolkenförmige Legende 10"/>
          <p:cNvSpPr/>
          <p:nvPr/>
        </p:nvSpPr>
        <p:spPr>
          <a:xfrm>
            <a:off x="7704175" y="3103838"/>
            <a:ext cx="2711504" cy="1415531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2"/>
                </a:solidFill>
              </a:rPr>
              <a:t>Typisch, er hat sich schon wieder in der Zeit vertan, so ein Schussel…</a:t>
            </a:r>
          </a:p>
        </p:txBody>
      </p:sp>
      <p:sp>
        <p:nvSpPr>
          <p:cNvPr id="13" name="Wolkenförmige Legende 12"/>
          <p:cNvSpPr/>
          <p:nvPr/>
        </p:nvSpPr>
        <p:spPr>
          <a:xfrm flipH="1">
            <a:off x="7704175" y="1261733"/>
            <a:ext cx="2811321" cy="1459916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2"/>
                </a:solidFill>
              </a:rPr>
              <a:t>Wahrscheinlich hatte er auf dem Weg eine Panne, hoffentlich ist ihm nichts passiert… </a:t>
            </a:r>
          </a:p>
        </p:txBody>
      </p:sp>
      <p:sp>
        <p:nvSpPr>
          <p:cNvPr id="20" name="Wolkenförmige Legende 19"/>
          <p:cNvSpPr/>
          <p:nvPr/>
        </p:nvSpPr>
        <p:spPr>
          <a:xfrm flipH="1">
            <a:off x="7644986" y="4733218"/>
            <a:ext cx="2870510" cy="1529007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2"/>
                </a:solidFill>
              </a:rPr>
              <a:t>Das war ja klar, dass er mich warten lässt. Warum sollte jemand Rücksicht auf mich nehmen? Ich bin sowieso nichts wert…</a:t>
            </a:r>
          </a:p>
        </p:txBody>
      </p:sp>
    </p:spTree>
    <p:extLst>
      <p:ext uri="{BB962C8B-B14F-4D97-AF65-F5344CB8AC3E}">
        <p14:creationId xmlns:p14="http://schemas.microsoft.com/office/powerpoint/2010/main" val="320497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heme/theme1.xml><?xml version="1.0" encoding="utf-8"?>
<a:theme xmlns:a="http://schemas.openxmlformats.org/drawingml/2006/main" name="Office">
  <a:themeElements>
    <a:clrScheme name="Medizinische Fakultät">
      <a:dk1>
        <a:sysClr val="windowText" lastClr="000000"/>
      </a:dk1>
      <a:lt1>
        <a:sysClr val="window" lastClr="FFFFFF"/>
      </a:lt1>
      <a:dk2>
        <a:srgbClr val="155581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Jura" id="{256394F1-4354-DC4C-9B21-0B39779AF20D}" vid="{BA3732C6-214D-9345-822C-B85198E3AA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927</Words>
  <Application>Microsoft Office PowerPoint</Application>
  <PresentationFormat>Breitbild</PresentationFormat>
  <Paragraphs>105</Paragraphs>
  <Slides>22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Symbol</vt:lpstr>
      <vt:lpstr>Wingdings</vt:lpstr>
      <vt:lpstr>Office</vt:lpstr>
      <vt:lpstr>PowerPoint-Präsentation</vt:lpstr>
      <vt:lpstr>Zuschreibungsstil: Was machen wir heute?</vt:lpstr>
      <vt:lpstr>1. Was bedeutet Zuschreibungsstil?</vt:lpstr>
      <vt:lpstr>       Ein Freund erscheint nicht zur Verabredung…</vt:lpstr>
      <vt:lpstr>Wie könnte man sich erklären, dass der Freund nicht zur Verabredung erscheint?</vt:lpstr>
      <vt:lpstr>Wie könnte man sich erklären, dass der Freund nicht zur Verabredung erscheint?</vt:lpstr>
      <vt:lpstr>Wie könnte man sich erklären, dass der Freund nicht zur Verabredung erscheint?</vt:lpstr>
      <vt:lpstr>2. Welche Zuschreibungsstile gibt es?</vt:lpstr>
      <vt:lpstr>Wir unterscheiden grundsätzlich zwischen drei Zuschreibungsstilen:</vt:lpstr>
      <vt:lpstr>Wir unterscheiden grundsätzlich zwischen drei Zuschreibungsstilen:</vt:lpstr>
      <vt:lpstr>Gut zu wissen</vt:lpstr>
      <vt:lpstr> Welche Probleme können bei  3. Zuschreibungsstilen entstehen?</vt:lpstr>
      <vt:lpstr>Welche Probleme können bei Zuschreibungsstilen entstehen?</vt:lpstr>
      <vt:lpstr>Welche Probleme können bei Zuschreibungsstilen entstehen?</vt:lpstr>
      <vt:lpstr>Man kann auch mehr als nur eine Ursache als Erklärung nutzen.</vt:lpstr>
      <vt:lpstr>Wieso ist das erkennen von Zuschreibungsstilen so wichtig?</vt:lpstr>
      <vt:lpstr>  4. Übungen zu Zuschreibungsstile</vt:lpstr>
      <vt:lpstr>Sie gehen im Park an Leuten vorbei. Plötzlich lacht die Gruppe ganz laut.</vt:lpstr>
      <vt:lpstr>Seit ich in der Klinik bin, habe ich zugenommen. </vt:lpstr>
      <vt:lpstr>Die Stimmen in meinem Kopf kommentieren alles was ich tue.</vt:lpstr>
      <vt:lpstr>Die Stimmen in meinem Kopf kommentieren alles was ich tue.</vt:lpstr>
      <vt:lpstr>  5. Lernziele auf einem Blick</vt:lpstr>
    </vt:vector>
  </TitlesOfParts>
  <Company>Bezirkskliniken Schwaben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Herzlich Willkommen</dc:title>
  <dc:creator>Al-Faiz, Nura</dc:creator>
  <cp:lastModifiedBy>Fischer, Elena</cp:lastModifiedBy>
  <cp:revision>168</cp:revision>
  <cp:lastPrinted>2021-06-23T10:24:11Z</cp:lastPrinted>
  <dcterms:created xsi:type="dcterms:W3CDTF">2021-02-16T08:47:42Z</dcterms:created>
  <dcterms:modified xsi:type="dcterms:W3CDTF">2024-11-05T15:27:36Z</dcterms:modified>
</cp:coreProperties>
</file>